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82" r:id="rId3"/>
    <p:sldId id="261" r:id="rId4"/>
    <p:sldId id="274" r:id="rId5"/>
    <p:sldId id="259" r:id="rId6"/>
    <p:sldId id="272" r:id="rId7"/>
    <p:sldId id="260" r:id="rId8"/>
    <p:sldId id="294" r:id="rId9"/>
    <p:sldId id="289" r:id="rId10"/>
    <p:sldId id="277" r:id="rId11"/>
    <p:sldId id="293" r:id="rId12"/>
    <p:sldId id="297" r:id="rId13"/>
    <p:sldId id="278" r:id="rId14"/>
    <p:sldId id="291" r:id="rId15"/>
    <p:sldId id="296" r:id="rId16"/>
    <p:sldId id="295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86690" autoAdjust="0"/>
  </p:normalViewPr>
  <p:slideViewPr>
    <p:cSldViewPr>
      <p:cViewPr varScale="1">
        <p:scale>
          <a:sx n="99" d="100"/>
          <a:sy n="99" d="100"/>
        </p:scale>
        <p:origin x="23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/>
            <a:t>Move 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/>
            <a:t>Earn rewards</a:t>
          </a:r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 custRadScaleRad="100136" custRadScaleInc="-4153">
        <dgm:presLayoutVars>
          <dgm:bulletEnabled val="1"/>
        </dgm:presLayoutVars>
      </dgm:prSet>
      <dgm:spPr/>
    </dgm:pt>
    <dgm:pt modelId="{FF05EC19-9CBB-4D05-8C94-0B538C585BC0}" type="pres">
      <dgm:prSet presAssocID="{FE27E0FF-AED2-429B-9AD3-41A6DF98286F}" presName="sibTransFirstNode" presStyleLbl="bgShp" presStyleIdx="0" presStyleCnt="1"/>
      <dgm:spPr/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5EC19-9CBB-4D05-8C94-0B538C585BC0}">
      <dsp:nvSpPr>
        <dsp:cNvPr id="0" name=""/>
        <dsp:cNvSpPr/>
      </dsp:nvSpPr>
      <dsp:spPr>
        <a:xfrm>
          <a:off x="839499" y="-63014"/>
          <a:ext cx="3623446" cy="3623446"/>
        </a:xfrm>
        <a:prstGeom prst="circularArrow">
          <a:avLst>
            <a:gd name="adj1" fmla="val 4668"/>
            <a:gd name="adj2" fmla="val 272909"/>
            <a:gd name="adj3" fmla="val 13042842"/>
            <a:gd name="adj4" fmla="val 17888394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344-2BAF-46B1-911F-87EF0AA480F4}">
      <dsp:nvSpPr>
        <dsp:cNvPr id="0" name=""/>
        <dsp:cNvSpPr/>
      </dsp:nvSpPr>
      <dsp:spPr>
        <a:xfrm>
          <a:off x="1510705" y="895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Level start</a:t>
          </a:r>
        </a:p>
      </dsp:txBody>
      <dsp:txXfrm>
        <a:off x="1566380" y="56570"/>
        <a:ext cx="2169684" cy="1029167"/>
      </dsp:txXfrm>
    </dsp:sp>
    <dsp:sp modelId="{DB507643-5CAC-4102-80BD-5451C0BDAB27}">
      <dsp:nvSpPr>
        <dsp:cNvPr id="0" name=""/>
        <dsp:cNvSpPr/>
      </dsp:nvSpPr>
      <dsp:spPr>
        <a:xfrm>
          <a:off x="2879724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Move tiles</a:t>
          </a:r>
        </a:p>
      </dsp:txBody>
      <dsp:txXfrm>
        <a:off x="2935399" y="1357624"/>
        <a:ext cx="2169684" cy="1029167"/>
      </dsp:txXfrm>
    </dsp:sp>
    <dsp:sp modelId="{E1F9D6A7-F885-4940-85EE-CC68623E32C0}">
      <dsp:nvSpPr>
        <dsp:cNvPr id="0" name=""/>
        <dsp:cNvSpPr/>
      </dsp:nvSpPr>
      <dsp:spPr>
        <a:xfrm>
          <a:off x="1578666" y="2603007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Complete level</a:t>
          </a:r>
        </a:p>
      </dsp:txBody>
      <dsp:txXfrm>
        <a:off x="1634341" y="2658682"/>
        <a:ext cx="2169684" cy="1029167"/>
      </dsp:txXfrm>
    </dsp:sp>
    <dsp:sp modelId="{B88FAB91-651E-4A3F-81D1-658D94468009}">
      <dsp:nvSpPr>
        <dsp:cNvPr id="0" name=""/>
        <dsp:cNvSpPr/>
      </dsp:nvSpPr>
      <dsp:spPr>
        <a:xfrm>
          <a:off x="277608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Earn rewards</a:t>
          </a:r>
        </a:p>
      </dsp:txBody>
      <dsp:txXfrm>
        <a:off x="333283" y="1357624"/>
        <a:ext cx="2169684" cy="1029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57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8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176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5792"/>
            <a:ext cx="8229600" cy="1399032"/>
          </a:xfrm>
        </p:spPr>
        <p:txBody>
          <a:bodyPr/>
          <a:lstStyle/>
          <a:p>
            <a:r>
              <a:rPr lang="en-GB" dirty="0"/>
              <a:t>Tile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37976"/>
          </a:xfrm>
        </p:spPr>
        <p:txBody>
          <a:bodyPr/>
          <a:lstStyle/>
          <a:p>
            <a:r>
              <a:rPr lang="en-GB" dirty="0"/>
              <a:t>Basic single movement</a:t>
            </a:r>
          </a:p>
          <a:p>
            <a:r>
              <a:rPr lang="en-GB" dirty="0"/>
              <a:t>Cloning movement</a:t>
            </a:r>
          </a:p>
          <a:p>
            <a:r>
              <a:rPr lang="en-GB" dirty="0"/>
              <a:t>Knight movement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400" y="65160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  <p:pic>
        <p:nvPicPr>
          <p:cNvPr id="6146" name="Picture 2" descr="C:\Users\Games\Desktop\level-6-l6-group-1-master\Art Work\Title Screen\Star sign logo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3445533" cy="2444378"/>
          </a:xfrm>
          <a:prstGeom prst="rect">
            <a:avLst/>
          </a:prstGeom>
          <a:noFill/>
        </p:spPr>
      </p:pic>
      <p:pic>
        <p:nvPicPr>
          <p:cNvPr id="6147" name="Picture 3" descr="C:\Users\Games\Desktop\level-6-l6-group-1-master\Art Work\User Interface\UI Men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2708920"/>
            <a:ext cx="2568522" cy="3645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576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Levels examples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B63231-7327-4735-985A-A3E6CACA7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34253"/>
            <a:ext cx="2688432" cy="435237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3067C1-EC01-40AF-8B85-B64FE1C51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81" y="1534252"/>
            <a:ext cx="2715051" cy="43523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EA7518-C9F1-43C2-B35B-2CBF024D0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34252"/>
            <a:ext cx="2715052" cy="43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6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  <p:pic>
        <p:nvPicPr>
          <p:cNvPr id="1026" name="Picture 2" descr="Introduction narrative image.png">
            <a:extLst>
              <a:ext uri="{FF2B5EF4-FFF2-40B4-BE49-F238E27FC236}">
                <a16:creationId xmlns:a16="http://schemas.microsoft.com/office/drawing/2014/main" id="{BD6435BF-CDD6-4494-A712-666918B32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9616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xt_boxes.png">
            <a:extLst>
              <a:ext uri="{FF2B5EF4-FFF2-40B4-BE49-F238E27FC236}">
                <a16:creationId xmlns:a16="http://schemas.microsoft.com/office/drawing/2014/main" id="{CEAA1EC8-D6DC-422C-9660-5478AC8B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67494"/>
            <a:ext cx="3744416" cy="665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8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Reworked UI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4408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  <p:pic>
        <p:nvPicPr>
          <p:cNvPr id="9" name="Picture 2" descr="https://raw.githubusercontent.com/UoSGroupProjects1718/level-6-l6-group-1/master/Art%20Work/User%20Interface/UI%20New/Screen%20UI%20-%20Buttons/Butto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628800"/>
            <a:ext cx="2304256" cy="1675823"/>
          </a:xfrm>
          <a:prstGeom prst="rect">
            <a:avLst/>
          </a:prstGeom>
          <a:noFill/>
        </p:spPr>
      </p:pic>
      <p:pic>
        <p:nvPicPr>
          <p:cNvPr id="10" name="Picture 6" descr="Reset Butt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988840"/>
            <a:ext cx="2376264" cy="1728192"/>
          </a:xfrm>
          <a:prstGeom prst="rect">
            <a:avLst/>
          </a:prstGeom>
          <a:noFill/>
        </p:spPr>
      </p:pic>
      <p:pic>
        <p:nvPicPr>
          <p:cNvPr id="1026" name="Picture 2" descr="C:\Users\Games\Desktop\Main Menu U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556792"/>
            <a:ext cx="2673297" cy="4752528"/>
          </a:xfrm>
          <a:prstGeom prst="rect">
            <a:avLst/>
          </a:prstGeom>
          <a:noFill/>
        </p:spPr>
      </p:pic>
      <p:pic>
        <p:nvPicPr>
          <p:cNvPr id="3" name="Picture 5" descr="C:\Users\Games\Desktop\level-6-l6-group-1-master\Art Work\User Interface\UI New\UI_Overlay_LevelSelect_EXAMPLE.png"/>
          <p:cNvPicPr>
            <a:picLocks noChangeAspect="1" noChangeArrowheads="1"/>
          </p:cNvPicPr>
          <p:nvPr/>
        </p:nvPicPr>
        <p:blipFill>
          <a:blip r:embed="rId6" cstate="print"/>
          <a:srcRect t="19243" b="24507"/>
          <a:stretch>
            <a:fillRect/>
          </a:stretch>
        </p:blipFill>
        <p:spPr bwMode="auto">
          <a:xfrm>
            <a:off x="3203848" y="3501008"/>
            <a:ext cx="2808312" cy="2808312"/>
          </a:xfrm>
          <a:prstGeom prst="rect">
            <a:avLst/>
          </a:prstGeom>
          <a:noFill/>
        </p:spPr>
      </p:pic>
      <p:pic>
        <p:nvPicPr>
          <p:cNvPr id="15" name="Picture 3" descr="C:\Users\Games\Desktop\Game U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2160" y="1556792"/>
            <a:ext cx="2664296" cy="47365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819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A50B0-58AE-4A6D-94A0-CAED3BF1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Currency &amp; Power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1E4F-AF23-46F4-8B4B-50180A4E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Stardust</a:t>
            </a:r>
          </a:p>
          <a:p>
            <a:r>
              <a:rPr lang="en-GB" dirty="0"/>
              <a:t>Pricing from 99p to £59.99</a:t>
            </a:r>
          </a:p>
          <a:p>
            <a:r>
              <a:rPr lang="en-GB" dirty="0"/>
              <a:t>Refill Lives/Stamina</a:t>
            </a:r>
          </a:p>
          <a:p>
            <a:r>
              <a:rPr lang="en-GB" dirty="0"/>
              <a:t>Power-ups</a:t>
            </a:r>
          </a:p>
          <a:p>
            <a:pPr lvl="1"/>
            <a:r>
              <a:rPr lang="en-GB" dirty="0"/>
              <a:t>Extra Moves</a:t>
            </a:r>
          </a:p>
          <a:p>
            <a:pPr lvl="1"/>
            <a:r>
              <a:rPr lang="en-GB" dirty="0"/>
              <a:t>Place an extra symbol</a:t>
            </a:r>
          </a:p>
          <a:p>
            <a:pPr lvl="1"/>
            <a:r>
              <a:rPr lang="en-GB" dirty="0"/>
              <a:t>Hint outline</a:t>
            </a:r>
          </a:p>
          <a:p>
            <a:r>
              <a:rPr lang="en-GB" dirty="0"/>
              <a:t>Daily Login bonuses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172400" y="6488668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JM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76672"/>
            <a:ext cx="1512168" cy="1512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82" y="1634131"/>
            <a:ext cx="2863018" cy="458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>
            <a:extLst>
              <a:ext uri="{FF2B5EF4-FFF2-40B4-BE49-F238E27FC236}">
                <a16:creationId xmlns:a16="http://schemas.microsoft.com/office/drawing/2014/main" id="{64A366C2-542F-4E6C-A1E2-50940B52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A00A-8163-4270-9148-A8ED550A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784"/>
            <a:ext cx="8229600" cy="1399032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Iteration based on user feedback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8A94-3990-4FC9-BA75-22772CFAB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Levels made or changed based on player feedback.</a:t>
            </a:r>
          </a:p>
          <a:p>
            <a:pPr marL="64008" indent="0">
              <a:buNone/>
            </a:pPr>
            <a:endParaRPr lang="en-GB" dirty="0"/>
          </a:p>
          <a:p>
            <a:r>
              <a:rPr lang="en-GB" dirty="0"/>
              <a:t>UI reworked.</a:t>
            </a:r>
          </a:p>
          <a:p>
            <a:endParaRPr lang="en-GB" dirty="0"/>
          </a:p>
          <a:p>
            <a:r>
              <a:rPr lang="en-GB" dirty="0"/>
              <a:t>Changed from using an overworld to a </a:t>
            </a:r>
            <a:r>
              <a:rPr lang="en-GB"/>
              <a:t>Level select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0C9C7-6FF0-4A3F-9772-91D1B514F960}"/>
              </a:ext>
            </a:extLst>
          </p:cNvPr>
          <p:cNvSpPr txBox="1"/>
          <p:nvPr/>
        </p:nvSpPr>
        <p:spPr>
          <a:xfrm>
            <a:off x="8136904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31673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Individual work hours</a:t>
            </a:r>
          </a:p>
          <a:p>
            <a:pPr lvl="1"/>
            <a:r>
              <a:rPr lang="en-GB" sz="2400" dirty="0"/>
              <a:t>Jordan – 1 week, 4 days, 2 hours, 11 minutes</a:t>
            </a:r>
          </a:p>
          <a:p>
            <a:pPr lvl="1">
              <a:buClr>
                <a:srgbClr val="F07F09"/>
              </a:buClr>
            </a:pPr>
            <a:r>
              <a:rPr lang="en-GB" sz="2400" dirty="0"/>
              <a:t>Jamie – 1 week, 2 days, 3 hours, 30 minutes </a:t>
            </a:r>
          </a:p>
          <a:p>
            <a:pPr lvl="1"/>
            <a:r>
              <a:rPr lang="en-GB" sz="2400" dirty="0"/>
              <a:t>Caitlin – 2 weeks, 2 days, 10 minutes </a:t>
            </a:r>
          </a:p>
          <a:p>
            <a:pPr lvl="1"/>
            <a:r>
              <a:rPr lang="en-GB" sz="2400" dirty="0"/>
              <a:t>Connor – 2 weeks, 1 day</a:t>
            </a:r>
          </a:p>
          <a:p>
            <a:pPr marL="537210" lvl="1" indent="0">
              <a:buNone/>
            </a:pPr>
            <a:endParaRPr lang="en-GB" sz="2400" dirty="0"/>
          </a:p>
          <a:p>
            <a:r>
              <a:rPr lang="en-GB" sz="2400" dirty="0"/>
              <a:t>Hours overall – 7 weeks, 3 days, 7 hours, 51 minutes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0C9C7-6FF0-4A3F-9772-91D1B514F960}"/>
              </a:ext>
            </a:extLst>
          </p:cNvPr>
          <p:cNvSpPr txBox="1"/>
          <p:nvPr/>
        </p:nvSpPr>
        <p:spPr>
          <a:xfrm>
            <a:off x="8136904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</p:spTree>
    <p:extLst>
      <p:ext uri="{BB962C8B-B14F-4D97-AF65-F5344CB8AC3E}">
        <p14:creationId xmlns:p14="http://schemas.microsoft.com/office/powerpoint/2010/main" val="20033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9966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44824"/>
            <a:ext cx="8229600" cy="4572000"/>
          </a:xfrm>
        </p:spPr>
        <p:txBody>
          <a:bodyPr/>
          <a:lstStyle/>
          <a:p>
            <a:r>
              <a:rPr lang="en-GB" dirty="0"/>
              <a:t>Mobile Platform</a:t>
            </a:r>
          </a:p>
          <a:p>
            <a:r>
              <a:rPr lang="en-GB" dirty="0"/>
              <a:t>Potential for monetisation</a:t>
            </a:r>
          </a:p>
          <a:p>
            <a:r>
              <a:rPr lang="en-GB" dirty="0"/>
              <a:t>Inclusion of smart depth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8912" y="6488668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  <p:pic>
        <p:nvPicPr>
          <p:cNvPr id="3075" name="Picture 3" descr="C:\Users\Games\Desktop\level-6-l6-group-1-master\Game\ConstTileAtion\Assets\Sprites\UI elements\Titlescre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412776"/>
            <a:ext cx="2753163" cy="4894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25-44</a:t>
            </a:r>
          </a:p>
          <a:p>
            <a:r>
              <a:rPr lang="en-GB" sz="3800" dirty="0"/>
              <a:t>Gender: Female</a:t>
            </a:r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136904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Psychographic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/>
              <a:t>Emily</a:t>
            </a:r>
          </a:p>
          <a:p>
            <a:pPr lvl="1"/>
            <a:r>
              <a:rPr lang="en-GB" dirty="0"/>
              <a:t>Favourite colour: Purple</a:t>
            </a:r>
          </a:p>
          <a:p>
            <a:pPr lvl="1"/>
            <a:r>
              <a:rPr lang="en-GB" dirty="0"/>
              <a:t>Enjoys her own casual style</a:t>
            </a:r>
          </a:p>
          <a:p>
            <a:pPr lvl="1"/>
            <a:r>
              <a:rPr lang="en-GB" dirty="0"/>
              <a:t>Enjoys shopping and reading in her spare time</a:t>
            </a:r>
          </a:p>
          <a:p>
            <a:pPr lvl="1"/>
            <a:r>
              <a:rPr lang="en-GB" dirty="0"/>
              <a:t>Enjoys matching games</a:t>
            </a:r>
          </a:p>
          <a:p>
            <a:pPr lvl="1"/>
            <a:r>
              <a:rPr lang="en-GB" dirty="0"/>
              <a:t>Times she spends each day on games: 2 hrs</a:t>
            </a:r>
          </a:p>
          <a:p>
            <a:pPr lvl="1"/>
            <a:r>
              <a:rPr lang="en-GB" dirty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8912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and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Hex based Puzzle</a:t>
            </a:r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244408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  <p:pic>
        <p:nvPicPr>
          <p:cNvPr id="5122" name="Picture 2" descr="C:\Users\Games\Desktop\level-6-l6-group-1-master\Art Work\Character\Character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429000"/>
            <a:ext cx="4164558" cy="30287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/>
              <a:t>Game goal and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an unbroken chain of hexes</a:t>
            </a:r>
          </a:p>
          <a:p>
            <a:r>
              <a:rPr lang="en-GB" dirty="0"/>
              <a:t>Optimisation game</a:t>
            </a:r>
          </a:p>
          <a:p>
            <a:r>
              <a:rPr lang="en-GB" dirty="0"/>
              <a:t>Each starsign having a unique mechanic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244408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  <p:pic>
        <p:nvPicPr>
          <p:cNvPr id="4098" name="Picture 2" descr="C:\Users\Games\Desktop\level-6-l6-group-1-master\Game\ConstTileAtion\Assets\Sprites\Characters\aquari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501008"/>
            <a:ext cx="4120809" cy="2996952"/>
          </a:xfrm>
          <a:prstGeom prst="rect">
            <a:avLst/>
          </a:prstGeom>
          <a:noFill/>
        </p:spPr>
      </p:pic>
      <p:pic>
        <p:nvPicPr>
          <p:cNvPr id="4099" name="Picture 3" descr="C:\Users\Games\Desktop\level-6-l6-group-1-master\Game\ConstTileAtion\Assets\Sprites\Characters\saggitariu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3573016"/>
            <a:ext cx="2664296" cy="2892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087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algn="ctr"/>
            <a:r>
              <a:rPr lang="en-GB" dirty="0"/>
              <a:t>The Game 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32026"/>
              </p:ext>
            </p:extLst>
          </p:nvPr>
        </p:nvGraphicFramePr>
        <p:xfrm>
          <a:off x="1979712" y="1988840"/>
          <a:ext cx="5438368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44408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2050" name="Picture 2" descr="C:\Users\Games\Desktop\level-6-l6-group-1-master\Screenshots\Game Gif 3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484784"/>
            <a:ext cx="3087537" cy="4923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Editor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  <p:pic>
        <p:nvPicPr>
          <p:cNvPr id="4" name="Picture 2" descr="C:\Users\Games\Downloads\Edito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1412776"/>
            <a:ext cx="2761573" cy="4915445"/>
          </a:xfrm>
          <a:prstGeom prst="rect">
            <a:avLst/>
          </a:prstGeom>
          <a:noFill/>
        </p:spPr>
      </p:pic>
      <p:pic>
        <p:nvPicPr>
          <p:cNvPr id="2051" name="Picture 3" descr="C:\Users\Games\Downloads\Editor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412776"/>
            <a:ext cx="2808312" cy="4916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8306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1437</TotalTime>
  <Words>294</Words>
  <Application>Microsoft Office PowerPoint</Application>
  <PresentationFormat>On-screen Show (4:3)</PresentationFormat>
  <Paragraphs>94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Verdana</vt:lpstr>
      <vt:lpstr>Wingdings 2</vt:lpstr>
      <vt:lpstr>Verve</vt:lpstr>
      <vt:lpstr>L6 Group-1 Pitch 5</vt:lpstr>
      <vt:lpstr>Our Brief</vt:lpstr>
      <vt:lpstr>Demographic</vt:lpstr>
      <vt:lpstr>Psychographic </vt:lpstr>
      <vt:lpstr>Platform and Genre</vt:lpstr>
      <vt:lpstr>Game goal and Features</vt:lpstr>
      <vt:lpstr>The Game Loop</vt:lpstr>
      <vt:lpstr>Gameplay</vt:lpstr>
      <vt:lpstr>Level Editor</vt:lpstr>
      <vt:lpstr>Tile Mechanics</vt:lpstr>
      <vt:lpstr>Levels examples</vt:lpstr>
      <vt:lpstr>Narrative</vt:lpstr>
      <vt:lpstr>Reworked UI</vt:lpstr>
      <vt:lpstr>Currency &amp; Power Ups</vt:lpstr>
      <vt:lpstr>Iteration based on user feedback</vt:lpstr>
      <vt:lpstr>Work hours</vt:lpstr>
      <vt:lpstr>Questions?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CJace33@gmail.com</cp:lastModifiedBy>
  <cp:revision>236</cp:revision>
  <dcterms:created xsi:type="dcterms:W3CDTF">2017-10-06T09:47:19Z</dcterms:created>
  <dcterms:modified xsi:type="dcterms:W3CDTF">2018-05-01T23:44:20Z</dcterms:modified>
</cp:coreProperties>
</file>